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5" r:id="rId7"/>
    <p:sldId id="263" r:id="rId8"/>
    <p:sldId id="261" r:id="rId9"/>
    <p:sldId id="264" r:id="rId10"/>
    <p:sldId id="26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812"/>
    <p:restoredTop sz="96271"/>
  </p:normalViewPr>
  <p:slideViewPr>
    <p:cSldViewPr snapToGrid="0" snapToObjects="1">
      <p:cViewPr varScale="1">
        <p:scale>
          <a:sx n="140" d="100"/>
          <a:sy n="140" d="100"/>
        </p:scale>
        <p:origin x="71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5A7C8-A610-6D46-8B52-F2F284762F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01F917-A93A-9D41-97F8-5B37751725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6EF6A3-042F-AC43-92E5-66C0423076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36E86-AA61-2348-A215-07D103EB6A07}" type="datetimeFigureOut">
              <a:rPr lang="en-US" smtClean="0"/>
              <a:t>2/9/23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787CCF-CDFA-AD4F-A3F3-41F32618A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748625-F046-8845-9286-D795FC15B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D7F22-02B1-3E49-B7AA-46316E743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5434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DEB13-6229-484F-A521-62F1391E3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20AAFF-C6E6-B04B-AAA6-F65B783FF3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0DAD69-31F4-4F4C-965D-F5C7C0A44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36E86-AA61-2348-A215-07D103EB6A07}" type="datetimeFigureOut">
              <a:rPr lang="en-US" smtClean="0"/>
              <a:t>2/9/23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BCFA1-8E51-A945-8476-E7278DB50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528EF9-6F1B-0444-B865-FFD456CAE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D7F22-02B1-3E49-B7AA-46316E743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0417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39861BF-8BC0-4344-9592-4FDBF1A3A5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A3DB64-9990-324D-9FCC-F7C12A6674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C7BBD2-594F-814C-88A5-F412611462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36E86-AA61-2348-A215-07D103EB6A07}" type="datetimeFigureOut">
              <a:rPr lang="en-US" smtClean="0"/>
              <a:t>2/9/23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F18975-E45A-B24F-8486-0013BE1CD8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E50126-8C3D-6C43-A678-38117D8A0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D7F22-02B1-3E49-B7AA-46316E743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87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58993D-7D33-9F49-8503-DDD7E1382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2A6EC0-CF4C-FF43-9A94-3A4A578067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1DFA94-C6F2-D24D-988D-14E3F823E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36E86-AA61-2348-A215-07D103EB6A07}" type="datetimeFigureOut">
              <a:rPr lang="en-US" smtClean="0"/>
              <a:t>2/9/23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7B2EC4-CFB4-AE4D-9829-F1F77997AD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FFADFE-6A4A-3E47-B2C8-043423D8D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D7F22-02B1-3E49-B7AA-46316E743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79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673DB-94E4-274D-A1F8-ED3AE7A501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BDDC8E-BDA8-C247-92CE-AE01F37899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409D93-DF7B-E74C-AAEF-74D700938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36E86-AA61-2348-A215-07D103EB6A07}" type="datetimeFigureOut">
              <a:rPr lang="en-US" smtClean="0"/>
              <a:t>2/9/23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067E8C-945E-B44E-9AEC-B0966CBF0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08742C-04DE-7542-98F7-F10B8833DB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D7F22-02B1-3E49-B7AA-46316E743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0791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61BC3-7027-DD47-AAA9-2836B8672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168A5B-5569-E84D-BA74-E99A11C74F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847786-FC0C-5842-88EB-3DB52C72B8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334B94-919E-B242-9D78-09CFC35FE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36E86-AA61-2348-A215-07D103EB6A07}" type="datetimeFigureOut">
              <a:rPr lang="en-US" smtClean="0"/>
              <a:t>2/9/23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C47ADB-2ABF-5642-96FD-CC0B7E477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CC99DC-B5A6-354E-9703-42DB8DC5F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D7F22-02B1-3E49-B7AA-46316E743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6271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0197A6-BEE3-D74A-B619-0B6E95DC9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B7F3EC-1325-A940-88C4-37FCCB5D96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FEA816-FCC9-EE4E-A3D8-56FBE67D8E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B60DFE-5953-2340-86B4-DE7412D78F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E85478-892F-224D-90CD-434AA28A8F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5805885-9D6F-714F-A440-A790FEC622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36E86-AA61-2348-A215-07D103EB6A07}" type="datetimeFigureOut">
              <a:rPr lang="en-US" smtClean="0"/>
              <a:t>2/9/23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243CE3F-6F5B-A341-BF58-64596A538D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2FAD69-5A96-264C-A350-A6AC660D9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D7F22-02B1-3E49-B7AA-46316E743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9500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5D996-5481-5F41-8F38-AC98B150C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C8F2F4D-586B-7F43-BD63-FBB2FD5D72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36E86-AA61-2348-A215-07D103EB6A07}" type="datetimeFigureOut">
              <a:rPr lang="en-US" smtClean="0"/>
              <a:t>2/9/23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36DB59-7A19-7A41-A7F8-FD22C93E4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2FB4FB-DAB8-6F40-AFF8-855A72116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D7F22-02B1-3E49-B7AA-46316E743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9608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812D5B-6514-EB49-8E96-4ED88AB24A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36E86-AA61-2348-A215-07D103EB6A07}" type="datetimeFigureOut">
              <a:rPr lang="en-US" smtClean="0"/>
              <a:t>2/9/23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EFBD0E-5EDC-5648-8AB0-5A995C1F1F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1C9023-D1A4-F748-8953-A31EC5BA6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D7F22-02B1-3E49-B7AA-46316E743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0556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FAEF3-97DF-7B48-BCA6-CD53776D1D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616660-449D-DD44-814D-CD8552143A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287882-858F-4440-A0B0-73753D6D3A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BE32BF-15C8-BC46-AC51-209A00B482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36E86-AA61-2348-A215-07D103EB6A07}" type="datetimeFigureOut">
              <a:rPr lang="en-US" smtClean="0"/>
              <a:t>2/9/23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1929CE-2881-D545-8622-581DF0692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963402-D241-974B-8B0C-72918E7EBB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D7F22-02B1-3E49-B7AA-46316E743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986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EDB75-EADD-8F4F-B2F2-966F53C029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19517D1-0139-0642-A224-36E709FE32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B32525-17C3-B544-8C5B-0593A5E405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8E6953-1B90-7540-B7D8-68A0000A74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36E86-AA61-2348-A215-07D103EB6A07}" type="datetimeFigureOut">
              <a:rPr lang="en-US" smtClean="0"/>
              <a:t>2/9/23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286C36-F87E-FA48-AE19-4C90211BEE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3C5116-EDF6-0D43-8AF2-A69E077EF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D7F22-02B1-3E49-B7AA-46316E743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308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22DB19-13F6-D942-B7A4-1450690F9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C344EE-F099-7446-98AC-C700874D8F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943F08-157F-4D43-93D3-331A8FAC09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436E86-AA61-2348-A215-07D103EB6A07}" type="datetimeFigureOut">
              <a:rPr lang="en-US" smtClean="0"/>
              <a:t>2/9/23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A1ED95-221D-094A-90F6-A17F2F8CCE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464B46-F749-D543-B963-223E0FD481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8D7F22-02B1-3E49-B7AA-46316E743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9663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hyperlink" Target="https://stackoverflow.com/questions/1185408/converting-from-longitude-latitude-to-cartesian-coordinates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1053F461-047B-9943-BA86-008B740AEEC2}"/>
              </a:ext>
            </a:extLst>
          </p:cNvPr>
          <p:cNvSpPr/>
          <p:nvPr/>
        </p:nvSpPr>
        <p:spPr>
          <a:xfrm>
            <a:off x="2945238" y="1039335"/>
            <a:ext cx="4902700" cy="4611870"/>
          </a:xfrm>
          <a:prstGeom prst="ellipse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Chord 49">
            <a:extLst>
              <a:ext uri="{FF2B5EF4-FFF2-40B4-BE49-F238E27FC236}">
                <a16:creationId xmlns:a16="http://schemas.microsoft.com/office/drawing/2014/main" id="{4C732057-334C-1642-9D8D-6FD97DE3596E}"/>
              </a:ext>
            </a:extLst>
          </p:cNvPr>
          <p:cNvSpPr/>
          <p:nvPr/>
        </p:nvSpPr>
        <p:spPr>
          <a:xfrm rot="4988941">
            <a:off x="2838045" y="1011957"/>
            <a:ext cx="5167858" cy="5011114"/>
          </a:xfrm>
          <a:prstGeom prst="chord">
            <a:avLst>
              <a:gd name="adj1" fmla="val 5305281"/>
              <a:gd name="adj2" fmla="val 16172253"/>
            </a:avLst>
          </a:prstGeom>
          <a:solidFill>
            <a:srgbClr val="26262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Arc 4">
            <a:extLst>
              <a:ext uri="{FF2B5EF4-FFF2-40B4-BE49-F238E27FC236}">
                <a16:creationId xmlns:a16="http://schemas.microsoft.com/office/drawing/2014/main" id="{87335575-C460-F14F-9E10-D338DF70BD9D}"/>
              </a:ext>
            </a:extLst>
          </p:cNvPr>
          <p:cNvSpPr/>
          <p:nvPr/>
        </p:nvSpPr>
        <p:spPr>
          <a:xfrm>
            <a:off x="4710245" y="110758"/>
            <a:ext cx="1562988" cy="6630284"/>
          </a:xfrm>
          <a:prstGeom prst="arc">
            <a:avLst>
              <a:gd name="adj1" fmla="val 15417484"/>
              <a:gd name="adj2" fmla="val 6308349"/>
            </a:avLst>
          </a:prstGeom>
          <a:ln w="38100">
            <a:solidFill>
              <a:srgbClr val="C00000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10701D-1D48-CE48-9839-55A5B93EFC69}"/>
              </a:ext>
            </a:extLst>
          </p:cNvPr>
          <p:cNvSpPr txBox="1"/>
          <p:nvPr/>
        </p:nvSpPr>
        <p:spPr>
          <a:xfrm>
            <a:off x="8292299" y="72037"/>
            <a:ext cx="1850066" cy="138499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1200" dirty="0"/>
              <a:t>Customer: 1 (85,45)</a:t>
            </a:r>
          </a:p>
          <a:p>
            <a:r>
              <a:rPr lang="en-US" sz="1200" dirty="0"/>
              <a:t>Beam Range: 938 km</a:t>
            </a:r>
          </a:p>
          <a:p>
            <a:r>
              <a:rPr lang="en-US" sz="1200" dirty="0"/>
              <a:t>Beam Diameter: 1.8 m  </a:t>
            </a:r>
          </a:p>
          <a:p>
            <a:r>
              <a:rPr lang="en-US" sz="1200" dirty="0"/>
              <a:t>Beam Power: 2.3 W/m^2</a:t>
            </a:r>
          </a:p>
          <a:p>
            <a:r>
              <a:rPr lang="en-US" sz="1200" dirty="0"/>
              <a:t>Power Draw: 0.1 kW (50%)</a:t>
            </a:r>
          </a:p>
          <a:p>
            <a:r>
              <a:rPr lang="en-US" sz="1200" dirty="0"/>
              <a:t>Battery: 45% (4/5 </a:t>
            </a:r>
            <a:r>
              <a:rPr lang="en-US" sz="1200" dirty="0" err="1"/>
              <a:t>kWhr</a:t>
            </a:r>
            <a:r>
              <a:rPr lang="en-US" sz="1200" dirty="0"/>
              <a:t>)</a:t>
            </a:r>
          </a:p>
          <a:p>
            <a:r>
              <a:rPr lang="en-US" sz="1200" dirty="0"/>
              <a:t>|||||||||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57FA2D-DFB9-604E-9B35-CC7B7C207DD3}"/>
              </a:ext>
            </a:extLst>
          </p:cNvPr>
          <p:cNvSpPr txBox="1"/>
          <p:nvPr/>
        </p:nvSpPr>
        <p:spPr>
          <a:xfrm>
            <a:off x="95691" y="178453"/>
            <a:ext cx="2147781" cy="156966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7030A0"/>
                </a:solidFill>
              </a:rPr>
              <a:t>Satellite: 1</a:t>
            </a:r>
          </a:p>
          <a:p>
            <a:r>
              <a:rPr lang="en-US" sz="1200" dirty="0">
                <a:solidFill>
                  <a:srgbClr val="7030A0"/>
                </a:solidFill>
              </a:rPr>
              <a:t>Orbit Period: 120/148 min</a:t>
            </a:r>
          </a:p>
          <a:p>
            <a:r>
              <a:rPr lang="en-US" sz="1200" dirty="0">
                <a:solidFill>
                  <a:srgbClr val="7030A0"/>
                </a:solidFill>
              </a:rPr>
              <a:t>Solar Array: 80 m^2 (40%)</a:t>
            </a:r>
          </a:p>
          <a:p>
            <a:r>
              <a:rPr lang="en-US" sz="1200" dirty="0">
                <a:solidFill>
                  <a:srgbClr val="7030A0"/>
                </a:solidFill>
              </a:rPr>
              <a:t>Vehicle </a:t>
            </a:r>
            <a:r>
              <a:rPr lang="en-US" sz="1200" dirty="0" err="1">
                <a:solidFill>
                  <a:srgbClr val="7030A0"/>
                </a:solidFill>
              </a:rPr>
              <a:t>Pwr</a:t>
            </a:r>
            <a:r>
              <a:rPr lang="en-US" sz="1200" dirty="0">
                <a:solidFill>
                  <a:srgbClr val="7030A0"/>
                </a:solidFill>
              </a:rPr>
              <a:t> Draw: 200 W (50%)</a:t>
            </a:r>
          </a:p>
          <a:p>
            <a:r>
              <a:rPr lang="en-US" sz="1200" dirty="0">
                <a:solidFill>
                  <a:srgbClr val="7030A0"/>
                </a:solidFill>
              </a:rPr>
              <a:t>Laser </a:t>
            </a:r>
            <a:r>
              <a:rPr lang="en-US" sz="1200" dirty="0" err="1">
                <a:solidFill>
                  <a:srgbClr val="7030A0"/>
                </a:solidFill>
              </a:rPr>
              <a:t>Pwr</a:t>
            </a:r>
            <a:r>
              <a:rPr lang="en-US" sz="1200" dirty="0">
                <a:solidFill>
                  <a:srgbClr val="7030A0"/>
                </a:solidFill>
              </a:rPr>
              <a:t>::4 kW (20%) </a:t>
            </a:r>
          </a:p>
          <a:p>
            <a:pPr algn="ctr"/>
            <a:r>
              <a:rPr lang="en-US" sz="1200" dirty="0">
                <a:solidFill>
                  <a:srgbClr val="7030A0"/>
                </a:solidFill>
              </a:rPr>
              <a:t> (1)           (2)           (3)          (4)</a:t>
            </a:r>
          </a:p>
          <a:p>
            <a:r>
              <a:rPr lang="en-US" sz="1200" dirty="0">
                <a:solidFill>
                  <a:srgbClr val="7030A0"/>
                </a:solidFill>
              </a:rPr>
              <a:t>Battery: 45%: 4/5  </a:t>
            </a:r>
            <a:r>
              <a:rPr lang="en-US" sz="1200" dirty="0" err="1">
                <a:solidFill>
                  <a:srgbClr val="7030A0"/>
                </a:solidFill>
              </a:rPr>
              <a:t>kWhr</a:t>
            </a:r>
            <a:endParaRPr lang="en-US" sz="1200" dirty="0">
              <a:solidFill>
                <a:srgbClr val="7030A0"/>
              </a:solidFill>
            </a:endParaRPr>
          </a:p>
          <a:p>
            <a:r>
              <a:rPr lang="en-US" sz="1200" dirty="0">
                <a:solidFill>
                  <a:srgbClr val="7030A0"/>
                </a:solidFill>
              </a:rPr>
              <a:t>|||||||||</a:t>
            </a:r>
          </a:p>
        </p:txBody>
      </p:sp>
      <p:sp>
        <p:nvSpPr>
          <p:cNvPr id="10" name="Cross 9">
            <a:extLst>
              <a:ext uri="{FF2B5EF4-FFF2-40B4-BE49-F238E27FC236}">
                <a16:creationId xmlns:a16="http://schemas.microsoft.com/office/drawing/2014/main" id="{D903DCD8-37F4-014D-8416-274EE88A4193}"/>
              </a:ext>
            </a:extLst>
          </p:cNvPr>
          <p:cNvSpPr/>
          <p:nvPr/>
        </p:nvSpPr>
        <p:spPr>
          <a:xfrm>
            <a:off x="6038199" y="4740313"/>
            <a:ext cx="308345" cy="318977"/>
          </a:xfrm>
          <a:prstGeom prst="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BEE5B08-DEDA-3143-B612-535AA1BBC375}"/>
              </a:ext>
            </a:extLst>
          </p:cNvPr>
          <p:cNvSpPr txBox="1"/>
          <p:nvPr/>
        </p:nvSpPr>
        <p:spPr>
          <a:xfrm>
            <a:off x="95691" y="1826519"/>
            <a:ext cx="2147781" cy="15696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Satellite: 2</a:t>
            </a:r>
          </a:p>
          <a:p>
            <a:r>
              <a:rPr lang="en-US" sz="1200" dirty="0">
                <a:solidFill>
                  <a:schemeClr val="bg1"/>
                </a:solidFill>
              </a:rPr>
              <a:t>Orbit Period: 120/148 min</a:t>
            </a:r>
          </a:p>
          <a:p>
            <a:r>
              <a:rPr lang="en-US" sz="1200" dirty="0">
                <a:solidFill>
                  <a:schemeClr val="bg1"/>
                </a:solidFill>
              </a:rPr>
              <a:t>Solar Array Size: 80 m^2 (40%)</a:t>
            </a:r>
          </a:p>
          <a:p>
            <a:r>
              <a:rPr lang="en-US" sz="1200" dirty="0">
                <a:solidFill>
                  <a:schemeClr val="bg1"/>
                </a:solidFill>
              </a:rPr>
              <a:t>Vehicle </a:t>
            </a:r>
            <a:r>
              <a:rPr lang="en-US" sz="1200" dirty="0" err="1">
                <a:solidFill>
                  <a:schemeClr val="bg1"/>
                </a:solidFill>
              </a:rPr>
              <a:t>Pwr</a:t>
            </a:r>
            <a:r>
              <a:rPr lang="en-US" sz="1200" dirty="0">
                <a:solidFill>
                  <a:schemeClr val="bg1"/>
                </a:solidFill>
              </a:rPr>
              <a:t> Draw: 200 W (50%)</a:t>
            </a:r>
          </a:p>
          <a:p>
            <a:r>
              <a:rPr lang="en-US" sz="1200" dirty="0">
                <a:solidFill>
                  <a:schemeClr val="bg1"/>
                </a:solidFill>
              </a:rPr>
              <a:t>Battery: 45%: 4/5  </a:t>
            </a:r>
            <a:r>
              <a:rPr lang="en-US" sz="1200" dirty="0" err="1">
                <a:solidFill>
                  <a:schemeClr val="bg1"/>
                </a:solidFill>
              </a:rPr>
              <a:t>kWhr</a:t>
            </a:r>
            <a:endParaRPr lang="en-US" sz="1200" dirty="0">
              <a:solidFill>
                <a:schemeClr val="bg1"/>
              </a:solidFill>
            </a:endParaRPr>
          </a:p>
          <a:p>
            <a:r>
              <a:rPr lang="en-US" sz="1200" dirty="0">
                <a:solidFill>
                  <a:schemeClr val="bg1"/>
                </a:solidFill>
              </a:rPr>
              <a:t>|||||||||</a:t>
            </a:r>
          </a:p>
          <a:p>
            <a:r>
              <a:rPr lang="en-US" sz="1200" dirty="0">
                <a:solidFill>
                  <a:schemeClr val="bg1"/>
                </a:solidFill>
              </a:rPr>
              <a:t>Laser </a:t>
            </a:r>
            <a:r>
              <a:rPr lang="en-US" sz="1200" dirty="0" err="1">
                <a:solidFill>
                  <a:schemeClr val="bg1"/>
                </a:solidFill>
              </a:rPr>
              <a:t>Pwr</a:t>
            </a:r>
            <a:r>
              <a:rPr lang="en-US" sz="1200" dirty="0">
                <a:solidFill>
                  <a:schemeClr val="bg1"/>
                </a:solidFill>
              </a:rPr>
              <a:t>::4 kW (20%)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</a:rPr>
              <a:t>(1)           (2)           (3)          (4)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36F8035-7009-6640-96B2-9DA869BC23B4}"/>
              </a:ext>
            </a:extLst>
          </p:cNvPr>
          <p:cNvSpPr txBox="1"/>
          <p:nvPr/>
        </p:nvSpPr>
        <p:spPr>
          <a:xfrm>
            <a:off x="95691" y="3474585"/>
            <a:ext cx="2147781" cy="15696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1200" dirty="0"/>
              <a:t>Satellite: 3</a:t>
            </a:r>
          </a:p>
          <a:p>
            <a:r>
              <a:rPr lang="en-US" sz="1200" dirty="0"/>
              <a:t>Orbit Period: 120/148 min</a:t>
            </a:r>
          </a:p>
          <a:p>
            <a:r>
              <a:rPr lang="en-US" sz="1200" dirty="0"/>
              <a:t>Solar Array Size: 80 m^2</a:t>
            </a:r>
          </a:p>
          <a:p>
            <a:r>
              <a:rPr lang="en-US" sz="1200" dirty="0"/>
              <a:t>EPS Efficiency: 50%</a:t>
            </a:r>
          </a:p>
          <a:p>
            <a:r>
              <a:rPr lang="en-US" sz="1200" dirty="0"/>
              <a:t>Battery Capacity: 5.0 </a:t>
            </a:r>
            <a:r>
              <a:rPr lang="en-US" sz="1200" dirty="0" err="1"/>
              <a:t>kWhr</a:t>
            </a:r>
            <a:endParaRPr lang="en-US" sz="1200" dirty="0"/>
          </a:p>
          <a:p>
            <a:r>
              <a:rPr lang="en-US" sz="1200" dirty="0"/>
              <a:t>Battery Charge: 4.0 </a:t>
            </a:r>
            <a:r>
              <a:rPr lang="en-US" sz="1200" dirty="0" err="1"/>
              <a:t>kWhr</a:t>
            </a:r>
            <a:endParaRPr lang="en-US" sz="1200" dirty="0"/>
          </a:p>
          <a:p>
            <a:r>
              <a:rPr lang="en-US" sz="1200" dirty="0"/>
              <a:t>|||||||||45%</a:t>
            </a:r>
          </a:p>
          <a:p>
            <a:r>
              <a:rPr lang="en-US" sz="1200" dirty="0"/>
              <a:t>Laser Eff: 20% (1 2 3 4)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7CC380B-4886-D246-8BE5-ED208E14501E}"/>
              </a:ext>
            </a:extLst>
          </p:cNvPr>
          <p:cNvSpPr txBox="1"/>
          <p:nvPr/>
        </p:nvSpPr>
        <p:spPr>
          <a:xfrm>
            <a:off x="95691" y="5122652"/>
            <a:ext cx="2147781" cy="15696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1200" dirty="0"/>
              <a:t>Satellite: 4</a:t>
            </a:r>
          </a:p>
          <a:p>
            <a:r>
              <a:rPr lang="en-US" sz="1200" dirty="0"/>
              <a:t>Orbit Period: 120/148 min</a:t>
            </a:r>
          </a:p>
          <a:p>
            <a:r>
              <a:rPr lang="en-US" sz="1200" dirty="0"/>
              <a:t>Solar Array Size: 80 m^2</a:t>
            </a:r>
          </a:p>
          <a:p>
            <a:r>
              <a:rPr lang="en-US" sz="1200" dirty="0"/>
              <a:t>EPS Efficiency: 50%</a:t>
            </a:r>
          </a:p>
          <a:p>
            <a:r>
              <a:rPr lang="en-US" sz="1200" dirty="0"/>
              <a:t>Battery Capacity: 5.0 </a:t>
            </a:r>
            <a:r>
              <a:rPr lang="en-US" sz="1200" dirty="0" err="1"/>
              <a:t>kWhr</a:t>
            </a:r>
            <a:endParaRPr lang="en-US" sz="1200" dirty="0"/>
          </a:p>
          <a:p>
            <a:r>
              <a:rPr lang="en-US" sz="1200" dirty="0"/>
              <a:t>Battery Charge: 4.0 </a:t>
            </a:r>
            <a:r>
              <a:rPr lang="en-US" sz="1200" dirty="0" err="1"/>
              <a:t>kWhr</a:t>
            </a:r>
            <a:endParaRPr lang="en-US" sz="1200" dirty="0"/>
          </a:p>
          <a:p>
            <a:r>
              <a:rPr lang="en-US" sz="1200" dirty="0"/>
              <a:t>|||||||||45%</a:t>
            </a:r>
          </a:p>
          <a:p>
            <a:r>
              <a:rPr lang="en-US" sz="1200" dirty="0"/>
              <a:t>Laser Eff: 20% (1 2 3 4)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6C2F8F43-E78E-694D-BCB9-9D5D292D2610}"/>
              </a:ext>
            </a:extLst>
          </p:cNvPr>
          <p:cNvSpPr/>
          <p:nvPr/>
        </p:nvSpPr>
        <p:spPr>
          <a:xfrm>
            <a:off x="3817112" y="2232836"/>
            <a:ext cx="255181" cy="276447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4D5CDD3-222D-3540-A396-AD3A5535B89E}"/>
              </a:ext>
            </a:extLst>
          </p:cNvPr>
          <p:cNvSpPr/>
          <p:nvPr/>
        </p:nvSpPr>
        <p:spPr>
          <a:xfrm>
            <a:off x="4834293" y="1928035"/>
            <a:ext cx="255181" cy="276447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80AA55DA-C7D4-B74E-9C01-89596531609F}"/>
              </a:ext>
            </a:extLst>
          </p:cNvPr>
          <p:cNvSpPr/>
          <p:nvPr/>
        </p:nvSpPr>
        <p:spPr>
          <a:xfrm>
            <a:off x="3189791" y="3423683"/>
            <a:ext cx="255181" cy="276447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E83BC75-8078-0046-91D7-FE7D406FA9C1}"/>
              </a:ext>
            </a:extLst>
          </p:cNvPr>
          <p:cNvSpPr/>
          <p:nvPr/>
        </p:nvSpPr>
        <p:spPr>
          <a:xfrm>
            <a:off x="5459839" y="3200960"/>
            <a:ext cx="255181" cy="276447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6</a:t>
            </a:r>
            <a:endParaRPr lang="en-US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A7872048-DFF8-5944-A84C-2B8873F6FE0C}"/>
              </a:ext>
            </a:extLst>
          </p:cNvPr>
          <p:cNvSpPr/>
          <p:nvPr/>
        </p:nvSpPr>
        <p:spPr>
          <a:xfrm>
            <a:off x="5509459" y="4408967"/>
            <a:ext cx="255181" cy="276447"/>
          </a:xfrm>
          <a:prstGeom prst="ellips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B06F3B8-A12B-004E-BAA6-47A1F30099F5}"/>
              </a:ext>
            </a:extLst>
          </p:cNvPr>
          <p:cNvSpPr/>
          <p:nvPr/>
        </p:nvSpPr>
        <p:spPr>
          <a:xfrm>
            <a:off x="7070660" y="2509283"/>
            <a:ext cx="255181" cy="276447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70C8A46-145B-AE4B-B604-9BB997CB3BAF}"/>
              </a:ext>
            </a:extLst>
          </p:cNvPr>
          <p:cNvSpPr/>
          <p:nvPr/>
        </p:nvSpPr>
        <p:spPr>
          <a:xfrm>
            <a:off x="4097102" y="4049793"/>
            <a:ext cx="255181" cy="276447"/>
          </a:xfrm>
          <a:prstGeom prst="ellips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6DDEC38-D8D5-3E4C-829A-64DB0746E04F}"/>
              </a:ext>
            </a:extLst>
          </p:cNvPr>
          <p:cNvSpPr/>
          <p:nvPr/>
        </p:nvSpPr>
        <p:spPr>
          <a:xfrm>
            <a:off x="7065356" y="3908023"/>
            <a:ext cx="255181" cy="276447"/>
          </a:xfrm>
          <a:prstGeom prst="ellips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4EB0A0C-5385-1F47-9EA3-C7C0122CF6BF}"/>
              </a:ext>
            </a:extLst>
          </p:cNvPr>
          <p:cNvSpPr txBox="1"/>
          <p:nvPr/>
        </p:nvSpPr>
        <p:spPr>
          <a:xfrm>
            <a:off x="8292299" y="4463732"/>
            <a:ext cx="1850066" cy="138499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200" dirty="0"/>
              <a:t>Customer: 7</a:t>
            </a:r>
          </a:p>
          <a:p>
            <a:r>
              <a:rPr lang="en-US" sz="1200" dirty="0"/>
              <a:t>Lat, Long: 85, 45</a:t>
            </a:r>
          </a:p>
          <a:p>
            <a:r>
              <a:rPr lang="en-US" sz="1200" dirty="0"/>
              <a:t>Solar Array Size: 1 m^2</a:t>
            </a:r>
          </a:p>
          <a:p>
            <a:r>
              <a:rPr lang="en-US" sz="1200" dirty="0"/>
              <a:t>EPS Efficiency: 50%</a:t>
            </a:r>
          </a:p>
          <a:p>
            <a:r>
              <a:rPr lang="en-US" sz="1200" dirty="0"/>
              <a:t>Battery Capacity: 5.0 </a:t>
            </a:r>
            <a:r>
              <a:rPr lang="en-US" sz="1200" dirty="0" err="1"/>
              <a:t>kWhr</a:t>
            </a:r>
            <a:endParaRPr lang="en-US" sz="1200" dirty="0"/>
          </a:p>
          <a:p>
            <a:r>
              <a:rPr lang="en-US" sz="1200" dirty="0"/>
              <a:t>Battery Charge: 4.0 </a:t>
            </a:r>
            <a:r>
              <a:rPr lang="en-US" sz="1200" dirty="0" err="1"/>
              <a:t>kWhr</a:t>
            </a:r>
            <a:endParaRPr lang="en-US" sz="1200" dirty="0"/>
          </a:p>
          <a:p>
            <a:r>
              <a:rPr lang="en-US" sz="1200" dirty="0"/>
              <a:t>|||||||||45%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3225E09-ABCC-144D-B8E1-2F9019B78574}"/>
              </a:ext>
            </a:extLst>
          </p:cNvPr>
          <p:cNvSpPr txBox="1"/>
          <p:nvPr/>
        </p:nvSpPr>
        <p:spPr>
          <a:xfrm>
            <a:off x="10206160" y="4463732"/>
            <a:ext cx="1850066" cy="138499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200" dirty="0"/>
              <a:t>Customer: 8</a:t>
            </a:r>
          </a:p>
          <a:p>
            <a:r>
              <a:rPr lang="en-US" sz="1200" dirty="0"/>
              <a:t>Lat, Long: 85, 45</a:t>
            </a:r>
          </a:p>
          <a:p>
            <a:r>
              <a:rPr lang="en-US" sz="1200" dirty="0"/>
              <a:t>Solar Array Size: 1 m^2</a:t>
            </a:r>
          </a:p>
          <a:p>
            <a:r>
              <a:rPr lang="en-US" sz="1200" dirty="0"/>
              <a:t>EPS Efficiency: 50%</a:t>
            </a:r>
          </a:p>
          <a:p>
            <a:r>
              <a:rPr lang="en-US" sz="1200" dirty="0"/>
              <a:t>Battery Capacity: 5.0 </a:t>
            </a:r>
            <a:r>
              <a:rPr lang="en-US" sz="1200" dirty="0" err="1"/>
              <a:t>kWhr</a:t>
            </a:r>
            <a:endParaRPr lang="en-US" sz="1200" dirty="0"/>
          </a:p>
          <a:p>
            <a:r>
              <a:rPr lang="en-US" sz="1200" dirty="0"/>
              <a:t>Battery Charge: 4.0 </a:t>
            </a:r>
            <a:r>
              <a:rPr lang="en-US" sz="1200" dirty="0" err="1"/>
              <a:t>kWhr</a:t>
            </a:r>
            <a:endParaRPr lang="en-US" sz="1200" dirty="0"/>
          </a:p>
          <a:p>
            <a:r>
              <a:rPr lang="en-US" sz="1200" dirty="0"/>
              <a:t>|||||||||45%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1F6B368-174F-8F47-BEE6-680A1C2DA48B}"/>
              </a:ext>
            </a:extLst>
          </p:cNvPr>
          <p:cNvSpPr txBox="1"/>
          <p:nvPr/>
        </p:nvSpPr>
        <p:spPr>
          <a:xfrm>
            <a:off x="8292299" y="1535935"/>
            <a:ext cx="1850066" cy="138499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1200" dirty="0"/>
              <a:t>Customer: 3</a:t>
            </a:r>
          </a:p>
          <a:p>
            <a:r>
              <a:rPr lang="en-US" sz="1200" dirty="0"/>
              <a:t>Lat, Long: 85, 45</a:t>
            </a:r>
          </a:p>
          <a:p>
            <a:r>
              <a:rPr lang="en-US" sz="1200" dirty="0"/>
              <a:t>Solar Array Size: 1 m^2</a:t>
            </a:r>
          </a:p>
          <a:p>
            <a:r>
              <a:rPr lang="en-US" sz="1200" dirty="0"/>
              <a:t>EPS Efficiency: 50%</a:t>
            </a:r>
          </a:p>
          <a:p>
            <a:r>
              <a:rPr lang="en-US" sz="1200" dirty="0"/>
              <a:t>Battery Capacity: 5.0 </a:t>
            </a:r>
            <a:r>
              <a:rPr lang="en-US" sz="1200" dirty="0" err="1"/>
              <a:t>kWhr</a:t>
            </a:r>
            <a:endParaRPr lang="en-US" sz="1200" dirty="0"/>
          </a:p>
          <a:p>
            <a:r>
              <a:rPr lang="en-US" sz="1200" dirty="0"/>
              <a:t>Battery Charge: 4.0 </a:t>
            </a:r>
            <a:r>
              <a:rPr lang="en-US" sz="1200" dirty="0" err="1"/>
              <a:t>kWhr</a:t>
            </a:r>
            <a:endParaRPr lang="en-US" sz="1200" dirty="0"/>
          </a:p>
          <a:p>
            <a:r>
              <a:rPr lang="en-US" sz="1200" dirty="0"/>
              <a:t>|||||||||45%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07EF0ED-031D-DD4B-9E1F-5FBB03FF70AC}"/>
              </a:ext>
            </a:extLst>
          </p:cNvPr>
          <p:cNvSpPr txBox="1"/>
          <p:nvPr/>
        </p:nvSpPr>
        <p:spPr>
          <a:xfrm>
            <a:off x="8292299" y="2999833"/>
            <a:ext cx="1850066" cy="138499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1200" dirty="0"/>
              <a:t>Customer: 5</a:t>
            </a:r>
          </a:p>
          <a:p>
            <a:r>
              <a:rPr lang="en-US" sz="1200" dirty="0"/>
              <a:t>Lat, Long: 85, 45</a:t>
            </a:r>
          </a:p>
          <a:p>
            <a:r>
              <a:rPr lang="en-US" sz="1200" dirty="0"/>
              <a:t>Solar Array Size: 1 m^2</a:t>
            </a:r>
          </a:p>
          <a:p>
            <a:r>
              <a:rPr lang="en-US" sz="1200" dirty="0"/>
              <a:t>EPS Efficiency: 50%</a:t>
            </a:r>
          </a:p>
          <a:p>
            <a:r>
              <a:rPr lang="en-US" sz="1200" dirty="0"/>
              <a:t>Battery Capacity: 5.0 </a:t>
            </a:r>
            <a:r>
              <a:rPr lang="en-US" sz="1200" dirty="0" err="1"/>
              <a:t>kWhr</a:t>
            </a:r>
            <a:endParaRPr lang="en-US" sz="1200" dirty="0"/>
          </a:p>
          <a:p>
            <a:r>
              <a:rPr lang="en-US" sz="1200" dirty="0"/>
              <a:t>Battery Charge: 4.0 </a:t>
            </a:r>
            <a:r>
              <a:rPr lang="en-US" sz="1200" dirty="0" err="1"/>
              <a:t>kWhr</a:t>
            </a:r>
            <a:endParaRPr lang="en-US" sz="1200" dirty="0"/>
          </a:p>
          <a:p>
            <a:r>
              <a:rPr lang="en-US" sz="1200" dirty="0"/>
              <a:t>|||||||||45%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9508F8F-7BD9-F84D-929B-AA8BA12B6923}"/>
              </a:ext>
            </a:extLst>
          </p:cNvPr>
          <p:cNvSpPr txBox="1"/>
          <p:nvPr/>
        </p:nvSpPr>
        <p:spPr>
          <a:xfrm>
            <a:off x="10206160" y="2999833"/>
            <a:ext cx="1850066" cy="138499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1200" dirty="0"/>
              <a:t>Customer: 6</a:t>
            </a:r>
          </a:p>
          <a:p>
            <a:r>
              <a:rPr lang="en-US" sz="1200" dirty="0"/>
              <a:t>Lat, Long: 85, 45</a:t>
            </a:r>
          </a:p>
          <a:p>
            <a:r>
              <a:rPr lang="en-US" sz="1200" dirty="0"/>
              <a:t>Solar Array Size: 1 m^2</a:t>
            </a:r>
          </a:p>
          <a:p>
            <a:r>
              <a:rPr lang="en-US" sz="1200" dirty="0"/>
              <a:t>EPS Efficiency: 50%</a:t>
            </a:r>
          </a:p>
          <a:p>
            <a:r>
              <a:rPr lang="en-US" sz="1200" dirty="0"/>
              <a:t>Battery Capacity: 5.0 </a:t>
            </a:r>
            <a:r>
              <a:rPr lang="en-US" sz="1200" dirty="0" err="1"/>
              <a:t>kWhr</a:t>
            </a:r>
            <a:endParaRPr lang="en-US" sz="1200" dirty="0"/>
          </a:p>
          <a:p>
            <a:r>
              <a:rPr lang="en-US" sz="1200" dirty="0"/>
              <a:t>Battery Charge: 4.0 </a:t>
            </a:r>
            <a:r>
              <a:rPr lang="en-US" sz="1200" dirty="0" err="1"/>
              <a:t>kWhr</a:t>
            </a:r>
            <a:endParaRPr lang="en-US" sz="1200" dirty="0"/>
          </a:p>
          <a:p>
            <a:r>
              <a:rPr lang="en-US" sz="1200" dirty="0"/>
              <a:t>|||||||||45%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4E0F759-67A2-0845-89F9-CF923ED5CD78}"/>
              </a:ext>
            </a:extLst>
          </p:cNvPr>
          <p:cNvSpPr txBox="1"/>
          <p:nvPr/>
        </p:nvSpPr>
        <p:spPr>
          <a:xfrm>
            <a:off x="10206160" y="1543290"/>
            <a:ext cx="1850066" cy="138499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1200" dirty="0"/>
              <a:t>Customer: 4</a:t>
            </a:r>
          </a:p>
          <a:p>
            <a:r>
              <a:rPr lang="en-US" sz="1200" dirty="0"/>
              <a:t>Lat, Long: 85, 45</a:t>
            </a:r>
          </a:p>
          <a:p>
            <a:r>
              <a:rPr lang="en-US" sz="1200" dirty="0"/>
              <a:t>Solar Array Size: 80 m^2</a:t>
            </a:r>
          </a:p>
          <a:p>
            <a:r>
              <a:rPr lang="en-US" sz="1200" dirty="0"/>
              <a:t>EPS Efficiency: 50%</a:t>
            </a:r>
          </a:p>
          <a:p>
            <a:r>
              <a:rPr lang="en-US" sz="1200" dirty="0"/>
              <a:t>Battery Capacity: 5.0 </a:t>
            </a:r>
            <a:r>
              <a:rPr lang="en-US" sz="1200" dirty="0" err="1"/>
              <a:t>kWhr</a:t>
            </a:r>
            <a:endParaRPr lang="en-US" sz="1200" dirty="0"/>
          </a:p>
          <a:p>
            <a:r>
              <a:rPr lang="en-US" sz="1200" dirty="0"/>
              <a:t>Battery Charge: 4.0 </a:t>
            </a:r>
            <a:r>
              <a:rPr lang="en-US" sz="1200" dirty="0" err="1"/>
              <a:t>kWhr</a:t>
            </a:r>
            <a:endParaRPr lang="en-US" sz="1200" dirty="0"/>
          </a:p>
          <a:p>
            <a:r>
              <a:rPr lang="en-US" sz="1200" dirty="0"/>
              <a:t>|||||||||45%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6103742-BAF8-D44A-AC87-26EDB004AC5F}"/>
              </a:ext>
            </a:extLst>
          </p:cNvPr>
          <p:cNvSpPr txBox="1"/>
          <p:nvPr/>
        </p:nvSpPr>
        <p:spPr>
          <a:xfrm>
            <a:off x="10206160" y="79391"/>
            <a:ext cx="1850066" cy="138499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200" dirty="0"/>
              <a:t>Customer: 2</a:t>
            </a:r>
          </a:p>
          <a:p>
            <a:r>
              <a:rPr lang="en-US" sz="1200" dirty="0"/>
              <a:t>Lat, Long: 85, 45</a:t>
            </a:r>
          </a:p>
          <a:p>
            <a:r>
              <a:rPr lang="en-US" sz="1200" dirty="0"/>
              <a:t>Solar Array Size: 1 m^2</a:t>
            </a:r>
          </a:p>
          <a:p>
            <a:r>
              <a:rPr lang="en-US" sz="1200" dirty="0"/>
              <a:t>EPS Efficiency: 50%</a:t>
            </a:r>
          </a:p>
          <a:p>
            <a:r>
              <a:rPr lang="en-US" sz="1200" dirty="0"/>
              <a:t>Power Draw: : 80 W</a:t>
            </a:r>
          </a:p>
          <a:p>
            <a:r>
              <a:rPr lang="en-US" sz="1200" dirty="0"/>
              <a:t>Battery: 4.0/5.0 </a:t>
            </a:r>
            <a:r>
              <a:rPr lang="en-US" sz="1200" dirty="0" err="1"/>
              <a:t>kWhr</a:t>
            </a:r>
            <a:endParaRPr lang="en-US" sz="1200" dirty="0"/>
          </a:p>
          <a:p>
            <a:r>
              <a:rPr lang="en-US" sz="1200" dirty="0"/>
              <a:t>|||||||||45%</a:t>
            </a:r>
          </a:p>
        </p:txBody>
      </p:sp>
      <p:sp>
        <p:nvSpPr>
          <p:cNvPr id="31" name="Cross 30">
            <a:extLst>
              <a:ext uri="{FF2B5EF4-FFF2-40B4-BE49-F238E27FC236}">
                <a16:creationId xmlns:a16="http://schemas.microsoft.com/office/drawing/2014/main" id="{D0A6A634-57D9-9C47-9648-6E4255D2CD09}"/>
              </a:ext>
            </a:extLst>
          </p:cNvPr>
          <p:cNvSpPr/>
          <p:nvPr/>
        </p:nvSpPr>
        <p:spPr>
          <a:xfrm>
            <a:off x="4891448" y="6041950"/>
            <a:ext cx="308345" cy="318977"/>
          </a:xfrm>
          <a:prstGeom prst="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32" name="Cross 31">
            <a:extLst>
              <a:ext uri="{FF2B5EF4-FFF2-40B4-BE49-F238E27FC236}">
                <a16:creationId xmlns:a16="http://schemas.microsoft.com/office/drawing/2014/main" id="{8EBF3239-CD50-CC41-950A-5856CD7F0068}"/>
              </a:ext>
            </a:extLst>
          </p:cNvPr>
          <p:cNvSpPr/>
          <p:nvPr/>
        </p:nvSpPr>
        <p:spPr>
          <a:xfrm>
            <a:off x="4905621" y="481125"/>
            <a:ext cx="308345" cy="318977"/>
          </a:xfrm>
          <a:prstGeom prst="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EF93E0B-448E-9D41-8DAF-FC901B9516B9}"/>
              </a:ext>
            </a:extLst>
          </p:cNvPr>
          <p:cNvCxnSpPr>
            <a:endCxn id="15" idx="6"/>
          </p:cNvCxnSpPr>
          <p:nvPr/>
        </p:nvCxnSpPr>
        <p:spPr>
          <a:xfrm flipH="1">
            <a:off x="5089474" y="1914796"/>
            <a:ext cx="948725" cy="151463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E7BB09A9-AB56-3744-A72C-5B9E9DC64924}"/>
              </a:ext>
            </a:extLst>
          </p:cNvPr>
          <p:cNvCxnSpPr>
            <a:cxnSpLocks/>
            <a:stCxn id="9" idx="2"/>
            <a:endCxn id="18" idx="0"/>
          </p:cNvCxnSpPr>
          <p:nvPr/>
        </p:nvCxnSpPr>
        <p:spPr>
          <a:xfrm flipH="1">
            <a:off x="5587430" y="2074285"/>
            <a:ext cx="614038" cy="1126675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FF875BC4-B40D-6A4B-B534-D0EDDAAEB58F}"/>
              </a:ext>
            </a:extLst>
          </p:cNvPr>
          <p:cNvCxnSpPr>
            <a:cxnSpLocks/>
            <a:stCxn id="9" idx="3"/>
            <a:endCxn id="14" idx="6"/>
          </p:cNvCxnSpPr>
          <p:nvPr/>
        </p:nvCxnSpPr>
        <p:spPr>
          <a:xfrm flipH="1">
            <a:off x="4072293" y="1914797"/>
            <a:ext cx="2283347" cy="456263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DE7C2BA5-A8BA-8E40-9CFB-36F60796F3C1}"/>
              </a:ext>
            </a:extLst>
          </p:cNvPr>
          <p:cNvCxnSpPr>
            <a:cxnSpLocks/>
            <a:stCxn id="9" idx="0"/>
            <a:endCxn id="22" idx="0"/>
          </p:cNvCxnSpPr>
          <p:nvPr/>
        </p:nvCxnSpPr>
        <p:spPr>
          <a:xfrm>
            <a:off x="6201468" y="1755308"/>
            <a:ext cx="991479" cy="2152715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9" name="Cross 8">
            <a:extLst>
              <a:ext uri="{FF2B5EF4-FFF2-40B4-BE49-F238E27FC236}">
                <a16:creationId xmlns:a16="http://schemas.microsoft.com/office/drawing/2014/main" id="{9859D059-1912-F041-8B54-E4CE96858995}"/>
              </a:ext>
            </a:extLst>
          </p:cNvPr>
          <p:cNvSpPr/>
          <p:nvPr/>
        </p:nvSpPr>
        <p:spPr>
          <a:xfrm>
            <a:off x="6047295" y="1755308"/>
            <a:ext cx="308345" cy="318977"/>
          </a:xfrm>
          <a:prstGeom prst="plus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7030A0"/>
                </a:solidFill>
              </a:rPr>
              <a:t>1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459AC01-BAAD-7644-A846-B15E9E86B168}"/>
              </a:ext>
            </a:extLst>
          </p:cNvPr>
          <p:cNvSpPr txBox="1"/>
          <p:nvPr/>
        </p:nvSpPr>
        <p:spPr>
          <a:xfrm>
            <a:off x="6192406" y="5944675"/>
            <a:ext cx="507959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/>
              <a:t>Orbit ellipse (expand contact time for graphic)::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/>
              <a:t>Contact time: 120 </a:t>
            </a:r>
            <a:r>
              <a:rPr lang="en-US" sz="1400" dirty="0" err="1"/>
              <a:t>deg</a:t>
            </a:r>
            <a:r>
              <a:rPr lang="en-US" sz="1400" dirty="0"/>
              <a:t> (21 min: 20 </a:t>
            </a:r>
            <a:r>
              <a:rPr lang="en-US" sz="1400" dirty="0" err="1"/>
              <a:t>deg</a:t>
            </a:r>
            <a:r>
              <a:rPr lang="en-US" sz="1400" dirty="0"/>
              <a:t> – 160 </a:t>
            </a:r>
            <a:r>
              <a:rPr lang="en-US" sz="1400" dirty="0" err="1"/>
              <a:t>deg</a:t>
            </a:r>
            <a:r>
              <a:rPr lang="en-US" sz="1400" dirty="0"/>
              <a:t>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/>
              <a:t>Non-contact: time: 240 </a:t>
            </a:r>
            <a:r>
              <a:rPr lang="en-US" sz="1400" dirty="0" err="1"/>
              <a:t>deg</a:t>
            </a:r>
            <a:r>
              <a:rPr lang="en-US" sz="1400" dirty="0"/>
              <a:t> (127 min: 160 </a:t>
            </a:r>
            <a:r>
              <a:rPr lang="en-US" sz="1400" dirty="0" err="1"/>
              <a:t>deg</a:t>
            </a:r>
            <a:r>
              <a:rPr lang="en-US" sz="1400" dirty="0"/>
              <a:t> – 20 </a:t>
            </a:r>
            <a:r>
              <a:rPr lang="en-US" sz="1400" dirty="0" err="1"/>
              <a:t>deg</a:t>
            </a:r>
            <a:r>
              <a:rPr lang="en-US" sz="1400" dirty="0"/>
              <a:t>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/>
              <a:t>Visibility (layering)   Search time 2 min dashed line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04F3F5D7-8E6E-BA49-BD8F-8E8134BB0B43}"/>
              </a:ext>
            </a:extLst>
          </p:cNvPr>
          <p:cNvSpPr/>
          <p:nvPr/>
        </p:nvSpPr>
        <p:spPr>
          <a:xfrm>
            <a:off x="2498670" y="363815"/>
            <a:ext cx="2324543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/>
              <a:t>Shadow half circle rotates about the south pole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8CF34DC6-DB7F-F44E-BE27-84084E51EE72}"/>
              </a:ext>
            </a:extLst>
          </p:cNvPr>
          <p:cNvSpPr txBox="1"/>
          <p:nvPr/>
        </p:nvSpPr>
        <p:spPr>
          <a:xfrm>
            <a:off x="7888070" y="314592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749F39A3-F923-7545-9539-FF39B0DB3D6E}"/>
              </a:ext>
            </a:extLst>
          </p:cNvPr>
          <p:cNvSpPr txBox="1"/>
          <p:nvPr/>
        </p:nvSpPr>
        <p:spPr>
          <a:xfrm>
            <a:off x="5282387" y="578844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90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1954B19-20A6-8045-A8C9-7469579F345B}"/>
              </a:ext>
            </a:extLst>
          </p:cNvPr>
          <p:cNvSpPr txBox="1"/>
          <p:nvPr/>
        </p:nvSpPr>
        <p:spPr>
          <a:xfrm>
            <a:off x="2434239" y="3422759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180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12903F58-FDEA-8B46-946C-585D2E5DC6A3}"/>
              </a:ext>
            </a:extLst>
          </p:cNvPr>
          <p:cNvSpPr txBox="1"/>
          <p:nvPr/>
        </p:nvSpPr>
        <p:spPr>
          <a:xfrm>
            <a:off x="5250487" y="5655924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270</a:t>
            </a:r>
          </a:p>
        </p:txBody>
      </p:sp>
    </p:spTree>
    <p:extLst>
      <p:ext uri="{BB962C8B-B14F-4D97-AF65-F5344CB8AC3E}">
        <p14:creationId xmlns:p14="http://schemas.microsoft.com/office/powerpoint/2010/main" val="20298042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4CEE0-E9E2-272A-91CB-79F05ADD0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E37EDF-66AE-4AAE-BBC2-2BD51447A2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F37665-E62D-734D-5D3B-C79262E485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4705" y="921285"/>
            <a:ext cx="9562590" cy="5015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0695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C15B104C-10A3-8047-A9A6-EE04C999D8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70650" y="127591"/>
            <a:ext cx="5007936" cy="6730409"/>
          </a:xfrm>
        </p:spPr>
        <p:txBody>
          <a:bodyPr>
            <a:normAutofit/>
          </a:bodyPr>
          <a:lstStyle/>
          <a:p>
            <a:pPr algn="l" fontAlgn="base"/>
            <a:r>
              <a:rPr lang="en-US" sz="1600" b="0" i="0" dirty="0">
                <a:solidFill>
                  <a:srgbClr val="232629"/>
                </a:solidFill>
                <a:effectLst/>
                <a:hlinkClick r:id="rId2"/>
              </a:rPr>
              <a:t>https://stackoverflow.com/questions/1185408/converting-from-longitude-latitude-to-cartesian-coordinates</a:t>
            </a:r>
            <a:endParaRPr lang="en-US" sz="1600" b="0" i="0" dirty="0">
              <a:solidFill>
                <a:srgbClr val="232629"/>
              </a:solidFill>
              <a:effectLst/>
            </a:endParaRPr>
          </a:p>
          <a:p>
            <a:pPr algn="l" fontAlgn="base">
              <a:lnSpc>
                <a:spcPct val="100000"/>
              </a:lnSpc>
              <a:spcBef>
                <a:spcPts val="600"/>
              </a:spcBef>
            </a:pPr>
            <a:r>
              <a:rPr lang="en-US" sz="1600" dirty="0">
                <a:solidFill>
                  <a:srgbClr val="232629"/>
                </a:solidFill>
              </a:rPr>
              <a:t>SMAD section 5-1 Eq 5-1</a:t>
            </a:r>
          </a:p>
          <a:p>
            <a:pPr algn="l" fontAlgn="base">
              <a:lnSpc>
                <a:spcPct val="100000"/>
              </a:lnSpc>
              <a:spcBef>
                <a:spcPts val="600"/>
              </a:spcBef>
            </a:pPr>
            <a:r>
              <a:rPr lang="en-US" sz="1600" b="0" i="0" dirty="0">
                <a:solidFill>
                  <a:srgbClr val="232629"/>
                </a:solidFill>
                <a:effectLst/>
              </a:rPr>
              <a:t>the x-axis goes through </a:t>
            </a:r>
            <a:r>
              <a:rPr lang="en-US" sz="1600" b="0" i="0" dirty="0" err="1">
                <a:solidFill>
                  <a:srgbClr val="232629"/>
                </a:solidFill>
                <a:effectLst/>
              </a:rPr>
              <a:t>long,lat</a:t>
            </a:r>
            <a:r>
              <a:rPr lang="en-US" sz="1600" b="0" i="0" dirty="0">
                <a:solidFill>
                  <a:srgbClr val="232629"/>
                </a:solidFill>
                <a:effectLst/>
              </a:rPr>
              <a:t> (0,0), so longitude 0 meets the equator;</a:t>
            </a:r>
          </a:p>
          <a:p>
            <a:pPr algn="l" fontAlgn="base">
              <a:lnSpc>
                <a:spcPct val="100000"/>
              </a:lnSpc>
              <a:spcBef>
                <a:spcPts val="600"/>
              </a:spcBef>
            </a:pPr>
            <a:r>
              <a:rPr lang="en-US" sz="1600" b="0" i="0" dirty="0">
                <a:solidFill>
                  <a:srgbClr val="232629"/>
                </a:solidFill>
                <a:effectLst/>
              </a:rPr>
              <a:t>the y-axis goes through (0,90);</a:t>
            </a:r>
          </a:p>
          <a:p>
            <a:pPr algn="l" fontAlgn="base">
              <a:lnSpc>
                <a:spcPct val="100000"/>
              </a:lnSpc>
              <a:spcBef>
                <a:spcPts val="600"/>
              </a:spcBef>
            </a:pPr>
            <a:r>
              <a:rPr lang="en-US" sz="1600" b="0" i="0" dirty="0">
                <a:solidFill>
                  <a:srgbClr val="232629"/>
                </a:solidFill>
                <a:effectLst/>
              </a:rPr>
              <a:t>and the z-axis goes through the poles.</a:t>
            </a:r>
          </a:p>
          <a:p>
            <a:pPr algn="l">
              <a:lnSpc>
                <a:spcPct val="100000"/>
              </a:lnSpc>
              <a:spcBef>
                <a:spcPts val="600"/>
              </a:spcBef>
            </a:pPr>
            <a:endParaRPr lang="en-US" sz="1600" dirty="0"/>
          </a:p>
          <a:p>
            <a:pPr algn="l">
              <a:lnSpc>
                <a:spcPct val="100000"/>
              </a:lnSpc>
              <a:spcBef>
                <a:spcPts val="600"/>
              </a:spcBef>
            </a:pPr>
            <a:r>
              <a:rPr lang="en-US" sz="1600" dirty="0"/>
              <a:t>x = R * cos(</a:t>
            </a:r>
            <a:r>
              <a:rPr lang="en-US" sz="1600" dirty="0" err="1"/>
              <a:t>lat</a:t>
            </a:r>
            <a:r>
              <a:rPr lang="en-US" sz="1600" dirty="0"/>
              <a:t>) * cos(</a:t>
            </a:r>
            <a:r>
              <a:rPr lang="en-US" sz="1600" dirty="0" err="1"/>
              <a:t>lon</a:t>
            </a:r>
            <a:r>
              <a:rPr lang="en-US" sz="1600" dirty="0"/>
              <a:t>) </a:t>
            </a:r>
          </a:p>
          <a:p>
            <a:pPr algn="l">
              <a:lnSpc>
                <a:spcPct val="100000"/>
              </a:lnSpc>
              <a:spcBef>
                <a:spcPts val="600"/>
              </a:spcBef>
            </a:pPr>
            <a:r>
              <a:rPr lang="en-US" sz="1600" dirty="0"/>
              <a:t>y = R * cos(</a:t>
            </a:r>
            <a:r>
              <a:rPr lang="en-US" sz="1600" dirty="0" err="1"/>
              <a:t>lat</a:t>
            </a:r>
            <a:r>
              <a:rPr lang="en-US" sz="1600" dirty="0"/>
              <a:t>) * sin(</a:t>
            </a:r>
            <a:r>
              <a:rPr lang="en-US" sz="1600" dirty="0" err="1"/>
              <a:t>lon</a:t>
            </a:r>
            <a:r>
              <a:rPr lang="en-US" sz="1600" dirty="0"/>
              <a:t>) </a:t>
            </a:r>
          </a:p>
          <a:p>
            <a:pPr algn="l">
              <a:lnSpc>
                <a:spcPct val="100000"/>
              </a:lnSpc>
              <a:spcBef>
                <a:spcPts val="600"/>
              </a:spcBef>
            </a:pPr>
            <a:r>
              <a:rPr lang="en-US" sz="1600" dirty="0"/>
              <a:t>z = R *sin(</a:t>
            </a:r>
            <a:r>
              <a:rPr lang="en-US" sz="1600" dirty="0" err="1"/>
              <a:t>lat</a:t>
            </a:r>
            <a:r>
              <a:rPr lang="en-US" sz="1600" dirty="0"/>
              <a:t>)</a:t>
            </a:r>
          </a:p>
          <a:p>
            <a:pPr algn="l">
              <a:lnSpc>
                <a:spcPct val="100000"/>
              </a:lnSpc>
              <a:spcBef>
                <a:spcPts val="600"/>
              </a:spcBef>
            </a:pPr>
            <a:endParaRPr lang="en-US" sz="1600" dirty="0">
              <a:solidFill>
                <a:schemeClr val="accent1"/>
              </a:solidFill>
            </a:endParaRPr>
          </a:p>
          <a:p>
            <a:pPr algn="l">
              <a:lnSpc>
                <a:spcPct val="100000"/>
              </a:lnSpc>
              <a:spcBef>
                <a:spcPts val="600"/>
              </a:spcBef>
            </a:pPr>
            <a:r>
              <a:rPr lang="en-US" sz="1600" dirty="0">
                <a:solidFill>
                  <a:schemeClr val="accent1"/>
                </a:solidFill>
              </a:rPr>
              <a:t>Use unit vectors</a:t>
            </a:r>
          </a:p>
          <a:p>
            <a:pPr algn="l">
              <a:lnSpc>
                <a:spcPct val="100000"/>
              </a:lnSpc>
              <a:spcBef>
                <a:spcPts val="600"/>
              </a:spcBef>
            </a:pPr>
            <a:r>
              <a:rPr lang="en-US" sz="1600" dirty="0">
                <a:solidFill>
                  <a:schemeClr val="accent1"/>
                </a:solidFill>
              </a:rPr>
              <a:t>Az= </a:t>
            </a:r>
            <a:r>
              <a:rPr lang="en-US" sz="1600" dirty="0" err="1">
                <a:solidFill>
                  <a:schemeClr val="accent1"/>
                </a:solidFill>
              </a:rPr>
              <a:t>atan</a:t>
            </a:r>
            <a:r>
              <a:rPr lang="en-US" sz="1600" dirty="0">
                <a:solidFill>
                  <a:schemeClr val="accent1"/>
                </a:solidFill>
              </a:rPr>
              <a:t>(y/x)</a:t>
            </a:r>
          </a:p>
          <a:p>
            <a:pPr algn="l">
              <a:lnSpc>
                <a:spcPct val="100000"/>
              </a:lnSpc>
              <a:spcBef>
                <a:spcPts val="600"/>
              </a:spcBef>
            </a:pPr>
            <a:r>
              <a:rPr lang="en-US" sz="1600" dirty="0">
                <a:solidFill>
                  <a:schemeClr val="accent1"/>
                </a:solidFill>
              </a:rPr>
              <a:t>El=</a:t>
            </a:r>
            <a:r>
              <a:rPr lang="en-US" sz="1600" dirty="0" err="1">
                <a:solidFill>
                  <a:schemeClr val="accent1"/>
                </a:solidFill>
              </a:rPr>
              <a:t>asin</a:t>
            </a:r>
            <a:r>
              <a:rPr lang="en-US" sz="1600" dirty="0">
                <a:solidFill>
                  <a:schemeClr val="accent1"/>
                </a:solidFill>
              </a:rPr>
              <a:t>(z/range)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ABCBF6-03C8-FD45-A8E7-1D4A6B33A7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983041" cy="6858000"/>
          </a:xfrm>
          <a:prstGeom prst="rect">
            <a:avLst/>
          </a:prstGeom>
        </p:spPr>
      </p:pic>
      <p:pic>
        <p:nvPicPr>
          <p:cNvPr id="5" name="Picture 4" descr="Text, letter&#10;&#10;Description automatically generated">
            <a:extLst>
              <a:ext uri="{FF2B5EF4-FFF2-40B4-BE49-F238E27FC236}">
                <a16:creationId xmlns:a16="http://schemas.microsoft.com/office/drawing/2014/main" id="{4261D98A-B49A-7C81-4A96-26BCE46703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5759" y="2561230"/>
            <a:ext cx="2133861" cy="173554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35406A9-CD57-CB0D-C176-8B6AA217B5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5759" y="4495846"/>
            <a:ext cx="1745556" cy="118160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4C37847-AAC6-E843-CE88-4E067F7E1F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30093" y="4697862"/>
            <a:ext cx="3598057" cy="2032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7017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E257D-C6D8-5449-9FDC-857EA4287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A3DF03D-E406-764D-8532-3E201AEF53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87335" y="4807"/>
            <a:ext cx="3704665" cy="435133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8578D51-9516-5844-94DF-E21F5DE70A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131235" cy="435614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2E9FDF1-0A46-8E46-B2C6-0844403798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1235" y="0"/>
            <a:ext cx="4356100" cy="680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226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37CD3-6FD8-E9F3-50D2-BAFB4F0012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Mission Concepts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602BBE-A26C-7060-1054-AC28D8CD46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endParaRPr lang="en-US" dirty="0"/>
          </a:p>
          <a:p>
            <a:r>
              <a:rPr lang="en-US" dirty="0"/>
              <a:t>Determine minimum power delivery to provide value </a:t>
            </a:r>
          </a:p>
          <a:p>
            <a:r>
              <a:rPr lang="en-US" dirty="0"/>
              <a:t>	250 W/day = 10W continuous for 24 </a:t>
            </a:r>
            <a:r>
              <a:rPr lang="en-US" dirty="0" err="1"/>
              <a:t>hrs</a:t>
            </a:r>
            <a:r>
              <a:rPr lang="en-US" dirty="0"/>
              <a:t> + 10W/day margin (small)</a:t>
            </a:r>
          </a:p>
          <a:p>
            <a:r>
              <a:rPr lang="en-US" dirty="0"/>
              <a:t>	1000 W/day = 40W </a:t>
            </a:r>
            <a:r>
              <a:rPr lang="en-US" dirty="0" err="1"/>
              <a:t>conintuous</a:t>
            </a:r>
            <a:r>
              <a:rPr lang="en-US" dirty="0"/>
              <a:t> for 24 </a:t>
            </a:r>
            <a:r>
              <a:rPr lang="en-US" dirty="0" err="1"/>
              <a:t>hrs</a:t>
            </a:r>
            <a:r>
              <a:rPr lang="en-US" dirty="0"/>
              <a:t> + 40W/day margin (med)</a:t>
            </a:r>
          </a:p>
          <a:p>
            <a:r>
              <a:rPr lang="en-US" dirty="0"/>
              <a:t>	2000 W/day = 80W continuous for 24 </a:t>
            </a:r>
            <a:r>
              <a:rPr lang="en-US" dirty="0" err="1"/>
              <a:t>hrs</a:t>
            </a:r>
            <a:r>
              <a:rPr lang="en-US" dirty="0"/>
              <a:t> + 80W/day margin (large)</a:t>
            </a:r>
          </a:p>
          <a:p>
            <a:r>
              <a:rPr lang="en-US" dirty="0"/>
              <a:t>Determine the number of lasers (1,2,4 1kW lasers)</a:t>
            </a:r>
          </a:p>
          <a:p>
            <a:r>
              <a:rPr lang="en-US" dirty="0"/>
              <a:t>	number of customers</a:t>
            </a:r>
          </a:p>
          <a:p>
            <a:r>
              <a:rPr lang="en-US" dirty="0"/>
              <a:t>	power of each beam</a:t>
            </a:r>
          </a:p>
          <a:p>
            <a:r>
              <a:rPr lang="en-US" dirty="0"/>
              <a:t>Optimize the number of satellites</a:t>
            </a:r>
          </a:p>
          <a:p>
            <a:r>
              <a:rPr lang="en-US" dirty="0"/>
              <a:t>	revisit time</a:t>
            </a:r>
          </a:p>
          <a:p>
            <a:r>
              <a:rPr lang="en-US" dirty="0"/>
              <a:t>	system complexity</a:t>
            </a:r>
          </a:p>
          <a:p>
            <a:r>
              <a:rPr lang="en-US" dirty="0"/>
              <a:t>	launch cost</a:t>
            </a:r>
          </a:p>
          <a:p>
            <a:r>
              <a:rPr lang="en-US" dirty="0"/>
              <a:t>	</a:t>
            </a:r>
            <a:r>
              <a:rPr lang="en-US" dirty="0" err="1"/>
              <a:t>redunancy</a:t>
            </a:r>
            <a:endParaRPr lang="en-US" dirty="0"/>
          </a:p>
          <a:p>
            <a:r>
              <a:rPr lang="en-US" dirty="0"/>
              <a:t>Optimize the satellite architecture to drive the lasers</a:t>
            </a:r>
          </a:p>
          <a:p>
            <a:r>
              <a:rPr lang="en-US" dirty="0"/>
              <a:t>	solar panel size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70073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94A5971-E5C5-FC8B-44B4-934221B377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5400" y="0"/>
            <a:ext cx="5816600" cy="5842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A69A2D8-AD55-177E-92F6-4BF535CCA9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06" y="0"/>
            <a:ext cx="5229267" cy="31472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7D0531E-5CBC-ED13-697F-903CF8B324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263900"/>
            <a:ext cx="5549900" cy="35941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7AC28C-BB78-EC3B-DF92-20610BF78F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9122" y="5391505"/>
            <a:ext cx="5549901" cy="1134301"/>
          </a:xfrm>
        </p:spPr>
        <p:txBody>
          <a:bodyPr/>
          <a:lstStyle/>
          <a:p>
            <a:r>
              <a:rPr lang="en-US" dirty="0"/>
              <a:t>SMAD 5.2</a:t>
            </a:r>
          </a:p>
        </p:txBody>
      </p:sp>
    </p:spTree>
    <p:extLst>
      <p:ext uri="{BB962C8B-B14F-4D97-AF65-F5344CB8AC3E}">
        <p14:creationId xmlns:p14="http://schemas.microsoft.com/office/powerpoint/2010/main" val="39714095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48EC5-A3A4-870F-E067-F696931B96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4F9385-A0B3-A25E-C3C8-9720054A6D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C1518F5-ACB9-034F-32CC-90DEEFF12F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028" y="188424"/>
            <a:ext cx="11217820" cy="6538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893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6E832-F507-1CC9-1F9B-590B057053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433810-6951-FC6E-278E-95470D6D2B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1F3881-B0C9-958C-91D3-F0EC68EEC1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780356"/>
            <a:ext cx="7772400" cy="5297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6764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274DE6-266A-EF5D-8B46-2E4C5EAAE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6E99A1-903A-627B-8E44-51AC07FA8B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62435"/>
            <a:ext cx="7772400" cy="5899910"/>
          </a:xfrm>
          <a:prstGeom prst="rect">
            <a:avLst/>
          </a:prstGeom>
        </p:spPr>
      </p:pic>
      <p:pic>
        <p:nvPicPr>
          <p:cNvPr id="1025" name="Picture 1">
            <a:extLst>
              <a:ext uri="{FF2B5EF4-FFF2-40B4-BE49-F238E27FC236}">
                <a16:creationId xmlns:a16="http://schemas.microsoft.com/office/drawing/2014/main" id="{CB47F0D3-41F2-761C-4934-FBAC0616709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6270" y="365124"/>
            <a:ext cx="4183589" cy="2614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04140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60718-9A69-CBED-9480-961A60A715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CCE78-1473-92DA-1571-871184C0BB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1F1B4B-4B2B-EF7B-E754-3D7CEDB428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820" y="462579"/>
            <a:ext cx="10890356" cy="6030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3882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4633</TotalTime>
  <Words>784</Words>
  <Application>Microsoft Macintosh PowerPoint</Application>
  <PresentationFormat>Widescreen</PresentationFormat>
  <Paragraphs>139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Mission Concepts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Nate Uitenbroek</dc:creator>
  <cp:lastModifiedBy>Uitenbroek, Nathan J. (JSC-GE111)</cp:lastModifiedBy>
  <cp:revision>35</cp:revision>
  <dcterms:created xsi:type="dcterms:W3CDTF">2023-01-21T11:28:40Z</dcterms:created>
  <dcterms:modified xsi:type="dcterms:W3CDTF">2023-02-10T14:40:39Z</dcterms:modified>
</cp:coreProperties>
</file>

<file path=docProps/thumbnail.jpeg>
</file>